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CAD910A-3F1C-4DD7-9E93-FE55055AB9EB}">
          <p14:sldIdLst>
            <p14:sldId id="256"/>
            <p14:sldId id="257"/>
            <p14:sldId id="258"/>
            <p14:sldId id="259"/>
            <p14:sldId id="260"/>
            <p14:sldId id="261"/>
            <p14:sldId id="262"/>
            <p14:sldId id="263"/>
            <p14:sldId id="270"/>
            <p14:sldId id="264"/>
            <p14:sldId id="265"/>
            <p14:sldId id="266"/>
            <p14:sldId id="267"/>
            <p14:sldId id="268"/>
            <p14:sldId id="2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A06E1A-3548-C0E7-B915-832F8EEB8DA7}" v="1603" dt="2025-06-21T02:34:01.722"/>
    <p1510:client id="{E00A50C5-DB46-5A5B-75BD-288673D89BAC}" v="170" dt="2025-06-22T15:34:00.96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3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customschemas.google.com/relationships/presentationmetadata" Target="meta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Hello, my name is Anthony Aleman, and this is my security policy presentation for Green Pace. This presentation outlines our team's current security posture, identifies critical vulnerabilities, and provides clear, enforceable coding and architectural standards designed to secure our development lifecycle</a:t>
            </a: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indent="-171450"/>
            <a:endParaRPr lang="en-US" dirty="0"/>
          </a:p>
          <a:p>
            <a:pPr marL="0" indent="0">
              <a:buNone/>
            </a:pPr>
            <a:endParaRPr lang="en-US" dirty="0"/>
          </a:p>
          <a:p>
            <a:pPr>
              <a:buNone/>
            </a:pPr>
            <a:r>
              <a:rPr lang="en-US" dirty="0"/>
              <a:t>At Green Pace, we integrate security directly into our development lifecycle using </a:t>
            </a:r>
            <a:r>
              <a:rPr lang="en-US" dirty="0" err="1"/>
              <a:t>DevSecOps</a:t>
            </a:r>
            <a:r>
              <a:rPr lang="en-US" dirty="0"/>
              <a:t> principles. Security tools are embedded at multiple stages of our CI/CD pipeline.</a:t>
            </a:r>
          </a:p>
          <a:p>
            <a:pPr>
              <a:buNone/>
            </a:pPr>
            <a:r>
              <a:rPr lang="en-US" dirty="0"/>
              <a:t>In the </a:t>
            </a:r>
            <a:r>
              <a:rPr lang="en-US" b="1" dirty="0"/>
              <a:t>code phase</a:t>
            </a:r>
            <a:r>
              <a:rPr lang="en-US" dirty="0"/>
              <a:t>, developers use Clang-tidy and </a:t>
            </a:r>
            <a:r>
              <a:rPr lang="en-US" dirty="0" err="1"/>
              <a:t>Parasoft</a:t>
            </a:r>
            <a:r>
              <a:rPr lang="en-US" dirty="0"/>
              <a:t> C/C++test to catch vulnerabilities early. In the </a:t>
            </a:r>
            <a:r>
              <a:rPr lang="en-US" b="1" dirty="0"/>
              <a:t>build stage</a:t>
            </a:r>
            <a:r>
              <a:rPr lang="en-US" dirty="0"/>
              <a:t>, compilers flag critical issues while Coverity performs static analysis. During </a:t>
            </a:r>
            <a:r>
              <a:rPr lang="en-US" b="1" dirty="0"/>
              <a:t>testing</a:t>
            </a:r>
            <a:r>
              <a:rPr lang="en-US" dirty="0"/>
              <a:t>, </a:t>
            </a:r>
            <a:r>
              <a:rPr lang="en-US" dirty="0" err="1"/>
              <a:t>GoogleTest</a:t>
            </a:r>
            <a:r>
              <a:rPr lang="en-US" dirty="0"/>
              <a:t> runs unit tests on each commit, while GitHub Actions automates this workflow to ensure code quality at every step.</a:t>
            </a:r>
          </a:p>
          <a:p>
            <a:pPr>
              <a:buNone/>
            </a:pPr>
            <a:r>
              <a:rPr lang="en-US" dirty="0"/>
              <a:t>These automated checks ensure continuous feedback and prevent insecure code from reaching production. By combining these tools into CI/CD automation, we turn security into a repeatable, reliable process—not an afterthought</a:t>
            </a:r>
          </a:p>
          <a:p>
            <a:pPr marL="0" indent="0">
              <a:buNone/>
            </a:pPr>
            <a:endParaRPr lang="en-US"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Green Pace employs a mix of open-source and enterprise-grade tools. </a:t>
            </a:r>
            <a:r>
              <a:rPr lang="en-US" b="1" dirty="0"/>
              <a:t>Clang-tidy</a:t>
            </a:r>
            <a:r>
              <a:rPr lang="en-US" dirty="0"/>
              <a:t> helps detect memory safety issues and improper initialization. Fortify handles both static and dynamic application security testing. </a:t>
            </a:r>
            <a:r>
              <a:rPr lang="en-US" b="1" dirty="0"/>
              <a:t>GitHub Actions</a:t>
            </a:r>
            <a:r>
              <a:rPr lang="en-US" dirty="0"/>
              <a:t> automates the execution of all these tools within our pull request pipeline. Google Test enables us to write precise unit tests aligned to each coding standard. Tools like </a:t>
            </a:r>
            <a:r>
              <a:rPr lang="en-US" dirty="0" err="1"/>
              <a:t>AddressSanitizer</a:t>
            </a:r>
            <a:r>
              <a:rPr lang="en-US" dirty="0"/>
              <a:t> are useful for detecting memory safety issues, such as accessing freed or uninitialized memory. Our system logs also provide valuable detection and correlation across endpoints, networks, and applications</a:t>
            </a: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Let’s look at the trade-offs of implementing this policy now versus later.</a:t>
            </a:r>
          </a:p>
          <a:p>
            <a:pPr marL="0" indent="0">
              <a:buNone/>
            </a:pPr>
            <a:r>
              <a:rPr lang="en-US" dirty="0"/>
              <a:t>If Green Pace delays implementing these policies, we risk exposing our application to avoidable memory vulnerabilities or logic flaws. These could lead to data breaches or non-compliance penalties. However, by enforcing our standards now, we reduce the risk surface, enable faster audits, and proactively catch bugs through automation. This investment will save us time and money in the long term</a:t>
            </a: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Moving forward, we recommend formalizing our encryption-in-use policy with specific implementation guidance, such as leveraging secure enclaves or memory-level encryption. Additionally, our CI pipeline should include static analysis gates with clearly defined thresholds. This ensures only low-risk, compliant code gets merged into production</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To stay ahead of new threats, we must continue developer training and include threat modeling in our planning cycles. The security policy should be reassessed every quarter for relevance and coverage. Long term, we recommend using OWASP’s secure coding checklist as a living document to guide all new feature development and peer reviews.</a:t>
            </a: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The purpose of this security policy is to standardize the best secure software development practices already in use at Green Pace and turn them into enforceable, repeatable guidelines. As our team grows, these policies help ensure a consistent and proactive approach to threat mitigation, aligning with a defense-in-depth strategy to protect every layer of our application. By embedding security across every phase of the development lifecycle from design and implementation to deployment and maintenance we build redundancy that helps catch and contain threats at different stages.</a:t>
            </a: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This quadrant visualizes our key vulnerabilities by mapping their likelihood against  remediation priority . Rules like STD-003-CPP and STD-004-JAV are likely to occur and should be addressed immediately. Meanwhile, STD-007-CPP is a lower priority due to reduced severity and exploitability. By targeting likely and high-priority issues first, we reduce the overall risk profile of our application. High-severity and likely vulnerabilities such as memory access violations and improper type conversions pose serious threats like crashes or data leaks. While low-priority or unlikely issues like unchecked return values still matter, they are addressed after more critical gaps. This prioritization ensures our resources are focused where the impact is greatest</a:t>
            </a: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These ten security principles, like minimizing attack surface, applying defense in depth, and failing securely, are foundational. Each one is paired with relevant coding standards, such as STD-003-CPP for validating inputs or STD-005-CPP for safe type conversions. This alignment ensures our standards are not only reactive but grounded in security design philosophy</a:t>
            </a: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Our ten coding standards are prioritized based on severity, likelihood, and remediation cost. For example, STD-003-CPP, Improper Input Validation, is top priority due to its exploitability and impact. Lower priority items like STD-009-CPP are addressed later in our remediation cycle. This system ensures we make the highest-impact fixes first</a:t>
            </a: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Green Pace mandates strong encryption at rest, in transit, and in use. All customer PII is encrypted at rest with AES-256, while all data in transit must use TLS 1.2+ with HSTS. For encryption in use, we recommend Trusted Execution Environments and memory encryption like Intel SGX. These measures help protect sensitive data at every stage of the lifecycle</a:t>
            </a: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Authentication requires strong credentials, biometrics, or certificates. Authorization is role-based to ensure users only access what they need. Accounting involves robust logging of file access, logins, and modifications. These Triple-A policies support traceability, access control, and auditing for regulatory and internal compliance</a:t>
            </a: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To ensure our code behaves as intended, we’ve implemented unit tests that verify and validate individual components of the application. Each test checks for correct functionality under expected conditions and ensures errors are handled appropriately under edge cases. For example, tests aligned with STD-003-CPP confirm safe bounds-checked access to vectors, while tests for STD-005-CPP ensure we don’t access memory after it’s freed. These unit tests help catch vulnerabilities early and enforce our secure coding standards before deployment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This test ensures that variables are properly initialized before use. We simulate a common error by declaring a variable without initializing it, then attempting to read its value. Using Google Test, we confirm that this leads to unpredictable behavior, which helps us enforce STD-002-CPP.</a:t>
            </a:r>
          </a:p>
          <a:p>
            <a:pPr>
              <a:buNone/>
            </a:pPr>
            <a:r>
              <a:rPr lang="en-US" dirty="0"/>
              <a:t>As a next step, we can integrate tools like </a:t>
            </a:r>
            <a:r>
              <a:rPr lang="en-US" dirty="0" err="1"/>
              <a:t>AddressSanitizer</a:t>
            </a:r>
            <a:r>
              <a:rPr lang="en-US" dirty="0"/>
              <a:t> to automatically detect uninitialized memory access during runtime testing. Unit tests like this should run during early CI stages to catch unsafe patterns before deployment</a:t>
            </a:r>
          </a:p>
          <a:p>
            <a:pPr>
              <a:buNone/>
            </a:pPr>
            <a:endParaRPr lang="en-US" dirty="0">
              <a:ea typeface="Calibri"/>
            </a:endParaRPr>
          </a:p>
        </p:txBody>
      </p:sp>
    </p:spTree>
    <p:extLst>
      <p:ext uri="{BB962C8B-B14F-4D97-AF65-F5344CB8AC3E}">
        <p14:creationId xmlns:p14="http://schemas.microsoft.com/office/powerpoint/2010/main" val="279990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hyperlink" Target="https://phoenixnap.com/kb/intel-sgx?utm_source=chatgpt.com" TargetMode="External"/><Relationship Id="rId3" Type="http://schemas.openxmlformats.org/officeDocument/2006/relationships/notesSlide" Target="../notesSlides/notesSlide15.xml"/><Relationship Id="rId7" Type="http://schemas.openxmlformats.org/officeDocument/2006/relationships/hyperlink" Target="https://cheatsheetseries.owasp.org/cheatsheets/Cryptographic_Storage_Cheat_Sheet.html?utm_source=chatgpt.com" TargetMode="Externa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cheatsheetseries.owasp.org/cheatsheets/Authorization_Cheat_Sheet.html" TargetMode="External"/><Relationship Id="rId11" Type="http://schemas.openxmlformats.org/officeDocument/2006/relationships/hyperlink" Target="https://cheatsheetseries.owasp.org/cheatsheets/Transport_Layer_Security_Cheat_Sheet.html" TargetMode="External"/><Relationship Id="rId5" Type="http://schemas.openxmlformats.org/officeDocument/2006/relationships/hyperlink" Target="https://cheatsheetseries.owasp.org/cheatsheets/Authentication_Cheat_Sheet.html" TargetMode="External"/><Relationship Id="rId10" Type="http://schemas.openxmlformats.org/officeDocument/2006/relationships/hyperlink" Target="https://cheatsheetseries.owasp.org/cheatsheets/Multifactor_Authentication_Cheat_Sheet.html" TargetMode="External"/><Relationship Id="rId4" Type="http://schemas.openxmlformats.org/officeDocument/2006/relationships/hyperlink" Target="https://www.nist.gov" TargetMode="External"/><Relationship Id="rId9" Type="http://schemas.openxmlformats.org/officeDocument/2006/relationships/hyperlink" Target="https://cheatsheetseries.owasp.org/cheatsheets/Key_Management_Cheat_Sheet.html?utm_source=chatgpt.com"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sz="1800"/>
              <a:t>Security Policy Presentation Developer: Anthony Aleman</a:t>
            </a:r>
            <a:endParaRP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ecure">
            <a:hlinkClick r:id="" action="ppaction://media"/>
            <a:extLst>
              <a:ext uri="{FF2B5EF4-FFF2-40B4-BE49-F238E27FC236}">
                <a16:creationId xmlns:a16="http://schemas.microsoft.com/office/drawing/2014/main" id="{26F45B84-0C48-BBE8-90E7-1F7E6640373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02976" y="76822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4">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spcBef>
                <a:spcPts val="0"/>
              </a:spcBef>
              <a:buSzPts val="2000"/>
            </a:pPr>
            <a:r>
              <a:rPr sz="1800" dirty="0"/>
              <a:t>Tools used:
- Clang-tidy: </a:t>
            </a:r>
            <a:r>
              <a:rPr lang="en-US" sz="1800" dirty="0"/>
              <a:t>helps detect memory safety issues and improper initialization</a:t>
            </a:r>
            <a:endParaRPr lang="en-US" sz="1600" dirty="0"/>
          </a:p>
          <a:p>
            <a:pPr marL="457200" lvl="1" indent="0">
              <a:spcBef>
                <a:spcPts val="0"/>
              </a:spcBef>
              <a:buSzPts val="2000"/>
              <a:buNone/>
            </a:pPr>
            <a:r>
              <a:rPr lang="en-US" sz="1800" dirty="0"/>
              <a:t> </a:t>
            </a:r>
            <a:r>
              <a:rPr sz="1800" dirty="0"/>
              <a:t>- Coverity: Detects SQL injection and use-after-free
</a:t>
            </a:r>
            <a:r>
              <a:rPr lang="en-US" sz="1800" dirty="0"/>
              <a:t> </a:t>
            </a:r>
            <a:r>
              <a:rPr sz="1800" dirty="0"/>
              <a:t>- </a:t>
            </a:r>
            <a:r>
              <a:rPr sz="1800" dirty="0" err="1"/>
              <a:t>Parasoft</a:t>
            </a:r>
            <a:r>
              <a:rPr sz="1800" dirty="0"/>
              <a:t> C/C++test: Enforces CERT standards</a:t>
            </a:r>
            <a:r>
              <a:rPr lang="en-US" sz="1800" dirty="0"/>
              <a:t> secure coding standards</a:t>
            </a:r>
            <a:r>
              <a:rPr sz="1800" dirty="0"/>
              <a:t>
</a:t>
            </a:r>
            <a:r>
              <a:rPr lang="en-US" sz="1800" dirty="0"/>
              <a:t> </a:t>
            </a:r>
            <a:r>
              <a:rPr sz="1800" dirty="0"/>
              <a:t>- GitHub Actions: Runs unit and static analysis </a:t>
            </a:r>
            <a:r>
              <a:rPr lang="en-US" sz="1800" dirty="0"/>
              <a:t>within </a:t>
            </a:r>
            <a:r>
              <a:rPr sz="1800" dirty="0"/>
              <a:t>pull request</a:t>
            </a:r>
            <a:r>
              <a:rPr lang="en-US" sz="1800" dirty="0"/>
              <a:t> pipeline</a:t>
            </a:r>
            <a:r>
              <a:rPr sz="1800" dirty="0"/>
              <a:t>
</a:t>
            </a:r>
            <a:r>
              <a:rPr lang="en-US" sz="1800" dirty="0"/>
              <a:t> </a:t>
            </a:r>
            <a:r>
              <a:rPr sz="1800" dirty="0"/>
              <a:t>- </a:t>
            </a:r>
            <a:r>
              <a:rPr sz="1800" dirty="0" err="1"/>
              <a:t>GoogleTest</a:t>
            </a:r>
            <a:r>
              <a:rPr sz="1800" dirty="0"/>
              <a:t>: Validates code with automated tests
All tools are embedded into CI/CD automation for real-time feedback.</a:t>
            </a:r>
            <a:endParaRPr sz="1600"/>
          </a:p>
        </p:txBody>
      </p:sp>
      <p:pic>
        <p:nvPicPr>
          <p:cNvPr id="211" name="Google Shape;211;p1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sz="1800" dirty="0"/>
              <a:t>Problem: </a:t>
            </a:r>
            <a:r>
              <a:rPr lang="en-US" sz="1800" dirty="0"/>
              <a:t>Create </a:t>
            </a:r>
            <a:r>
              <a:rPr sz="1800" dirty="0"/>
              <a:t>and </a:t>
            </a:r>
            <a:r>
              <a:rPr lang="en-US" sz="1800" dirty="0"/>
              <a:t>implement a security policy that </a:t>
            </a:r>
            <a:r>
              <a:rPr lang="en-US" sz="1800" dirty="0" err="1"/>
              <a:t>GreenPace</a:t>
            </a:r>
            <a:r>
              <a:rPr lang="en-US" sz="1800" dirty="0"/>
              <a:t> can use not and into the future</a:t>
            </a:r>
            <a:r>
              <a:rPr sz="1800" dirty="0"/>
              <a:t>.
Solution: Apply modern secure coding standards and </a:t>
            </a:r>
            <a:r>
              <a:rPr sz="1800" dirty="0" err="1"/>
              <a:t>DevSecOps</a:t>
            </a:r>
            <a:r>
              <a:rPr sz="1800" dirty="0"/>
              <a:t> practices.
Risks of Waiting:
- Data breach from unpatched vulnerabilities
- Increased cost of retroactive fixes
Benefits of Acting Now:
- Cleaner codebase, fewer defects
- Easier compliance with security audits
- Reduced long-term maintenance costs
</a:t>
            </a:r>
            <a:endParaRPr lang="en-US"/>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371600">
              <a:spcBef>
                <a:spcPts val="500"/>
              </a:spcBef>
            </a:pPr>
            <a:r>
              <a:rPr lang="en-US" dirty="0">
                <a:cs typeface="Arial"/>
              </a:rPr>
              <a:t>Formalize encryption policy with clear implementation guidance</a:t>
            </a:r>
            <a:endParaRPr lang="en-US" sz="1400" dirty="0">
              <a:cs typeface="Arial"/>
            </a:endParaRPr>
          </a:p>
          <a:p>
            <a:pPr lvl="2"/>
            <a:r>
              <a:rPr lang="en-US" dirty="0">
                <a:cs typeface="Arial"/>
              </a:rPr>
              <a:t>Add static analysis gates to CI pipeline to block high-risk code</a:t>
            </a:r>
            <a:endParaRPr lang="en-US" dirty="0"/>
          </a:p>
          <a:p>
            <a:pPr lvl="2"/>
            <a:r>
              <a:rPr lang="en-US" dirty="0">
                <a:cs typeface="Arial"/>
              </a:rPr>
              <a:t>Conduct quarterly reviews of security policies</a:t>
            </a:r>
            <a:endParaRPr lang="en-US" dirty="0"/>
          </a:p>
          <a:p>
            <a:pPr lvl="2"/>
            <a:r>
              <a:rPr lang="en-US" dirty="0">
                <a:cs typeface="Arial"/>
              </a:rPr>
              <a:t>Expand secure coding training for developers</a:t>
            </a:r>
            <a:endParaRPr lang="en-US" dirty="0"/>
          </a:p>
          <a:p>
            <a:pPr lvl="2"/>
            <a:r>
              <a:rPr lang="en-US" dirty="0">
                <a:cs typeface="Arial"/>
              </a:rPr>
              <a:t>Use threat modeling in early design stages</a:t>
            </a:r>
            <a:endParaRPr lang="en-US" dirty="0"/>
          </a:p>
          <a:p>
            <a:pPr lvl="2"/>
            <a:r>
              <a:rPr lang="en-US" dirty="0">
                <a:cs typeface="Arial"/>
              </a:rPr>
              <a:t>Adopt OWASP secure coding checklist for development and peer revie</a:t>
            </a:r>
            <a:endParaRPr lang="en-US" dirty="0"/>
          </a:p>
          <a:p>
            <a:pPr marL="914400" lvl="2" indent="0">
              <a:spcBef>
                <a:spcPts val="0"/>
              </a:spcBef>
              <a:buNone/>
            </a:pPr>
            <a:r>
              <a:rPr sz="1800" dirty="0"/>
              <a:t>
</a:t>
            </a:r>
            <a:endParaRPr sz="1400"/>
          </a:p>
        </p:txBody>
      </p:sp>
      <p:pic>
        <p:nvPicPr>
          <p:cNvPr id="225" name="Google Shape;225;p12"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buSzPts val="2200"/>
            </a:pPr>
            <a:r>
              <a:rPr lang="en-US" sz="1800" dirty="0"/>
              <a:t>Continue developer training to reinforce secure practices</a:t>
            </a:r>
            <a:endParaRPr lang="en-US" dirty="0"/>
          </a:p>
          <a:p>
            <a:pPr>
              <a:buSzPts val="2200"/>
            </a:pPr>
            <a:r>
              <a:rPr lang="en-US" sz="1800" dirty="0"/>
              <a:t>Include threat modeling in planning and design phases</a:t>
            </a:r>
            <a:endParaRPr lang="en-US" dirty="0"/>
          </a:p>
          <a:p>
            <a:pPr>
              <a:buSzPts val="2200"/>
            </a:pPr>
            <a:r>
              <a:rPr lang="en-US" sz="1800" dirty="0"/>
              <a:t>Reassess the security policy quarterly for effectiveness</a:t>
            </a:r>
            <a:endParaRPr lang="en-US" dirty="0"/>
          </a:p>
          <a:p>
            <a:pPr>
              <a:buSzPts val="2200"/>
            </a:pPr>
            <a:r>
              <a:rPr lang="en-US" sz="1800" dirty="0"/>
              <a:t>Use OWASP secure coding checklist as a living reference</a:t>
            </a:r>
            <a:endParaRPr lang="en-US" dirty="0"/>
          </a:p>
          <a:p>
            <a:pPr>
              <a:buSzPts val="2200"/>
            </a:pPr>
            <a:r>
              <a:rPr lang="en-US" sz="1800" dirty="0"/>
              <a:t>Guide all new development and code reviews with updated standards</a:t>
            </a:r>
            <a:endParaRPr lang="en-US" dirty="0"/>
          </a:p>
          <a:p>
            <a:pPr marL="228600" lvl="0" indent="-228600" algn="l">
              <a:lnSpc>
                <a:spcPct val="90000"/>
              </a:lnSpc>
              <a:spcBef>
                <a:spcPts val="0"/>
              </a:spcBef>
              <a:spcAft>
                <a:spcPts val="0"/>
              </a:spcAft>
              <a:buClr>
                <a:schemeClr val="lt1"/>
              </a:buClr>
              <a:buSzPts val="2200"/>
              <a:buChar char="•"/>
            </a:pPr>
            <a:r>
              <a:rPr sz="1800" dirty="0"/>
              <a:t>
Implementing these will close current gaps and future-proof Green Pace software security.
</a:t>
            </a:r>
            <a:endParaRPr lang="en-US"/>
          </a:p>
        </p:txBody>
      </p:sp>
      <p:pic>
        <p:nvPicPr>
          <p:cNvPr id="232" name="Google Shape;232;p13"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indent="-228600">
              <a:spcBef>
                <a:spcPts val="0"/>
              </a:spcBef>
              <a:buSzPts val="2200"/>
            </a:pPr>
            <a:r>
              <a:rPr sz="1200" dirty="0"/>
              <a:t>CERT Secure Coding Standards. (2023). Retrieved from https://wiki.sei.cmu.edu
</a:t>
            </a:r>
            <a:endParaRPr lang="en-US" sz="1200" dirty="0"/>
          </a:p>
          <a:p>
            <a:pPr marL="228600" indent="-228600">
              <a:spcBef>
                <a:spcPts val="0"/>
              </a:spcBef>
              <a:buSzPts val="2200"/>
            </a:pPr>
            <a:r>
              <a:rPr sz="1200" dirty="0"/>
              <a:t>MITRE CWE Top 25 Most Dangerous Software Errors. (2023). https://cwe.mitre.org/top25
</a:t>
            </a:r>
            <a:endParaRPr lang="en-US" sz="1200" dirty="0"/>
          </a:p>
          <a:p>
            <a:pPr marL="228600" indent="-228600">
              <a:spcBef>
                <a:spcPts val="0"/>
              </a:spcBef>
              <a:buSzPts val="2200"/>
            </a:pPr>
            <a:r>
              <a:rPr sz="1200" dirty="0"/>
              <a:t>GoogleTest: Google C++ Testing Framework. https://github.com/google/googletest
</a:t>
            </a:r>
            <a:endParaRPr lang="en-US" sz="1200" dirty="0"/>
          </a:p>
          <a:p>
            <a:pPr marL="228600" indent="-228600">
              <a:spcBef>
                <a:spcPts val="0"/>
              </a:spcBef>
              <a:buSzPts val="2200"/>
            </a:pPr>
            <a:r>
              <a:rPr sz="1200" dirty="0"/>
              <a:t>Coverity Static Analysis Tool. https://scan.coverity.com
</a:t>
            </a:r>
            <a:endParaRPr lang="en-US" sz="1200" dirty="0"/>
          </a:p>
          <a:p>
            <a:pPr marL="228600" indent="-228600">
              <a:spcBef>
                <a:spcPts val="0"/>
              </a:spcBef>
              <a:buSzPts val="2200"/>
            </a:pPr>
            <a:r>
              <a:rPr sz="1200" dirty="0"/>
              <a:t>NIST: Guide to Secure Software Development. </a:t>
            </a:r>
            <a:r>
              <a:rPr sz="1200" dirty="0">
                <a:hlinkClick r:id="rId4"/>
              </a:rPr>
              <a:t>https://www.nist.gov</a:t>
            </a:r>
            <a:endParaRPr lang="en-US" sz="1200" dirty="0"/>
          </a:p>
          <a:p>
            <a:pPr marL="285750" indent="-285750"/>
            <a:r>
              <a:rPr lang="en-US" sz="1200" i="1"/>
              <a:t>Authentication cheat sheet</a:t>
            </a:r>
            <a:r>
              <a:rPr lang="en-US" sz="1200"/>
              <a:t>. Authentication - OWASP Cheat Sheet Series. (2025). </a:t>
            </a:r>
            <a:r>
              <a:rPr lang="en-US" sz="1200" dirty="0">
                <a:solidFill>
                  <a:srgbClr val="000000"/>
                </a:solidFill>
                <a:hlinkClick r:id="rId5"/>
              </a:rPr>
              <a:t>https://cheatsheetseries.owasp.org/cheatsheets/Authentication_Cheat_Sheet.html</a:t>
            </a:r>
            <a:r>
              <a:rPr lang="en-US" sz="1200" dirty="0"/>
              <a:t> </a:t>
            </a:r>
            <a:endParaRPr lang="en-US" sz="1200">
              <a:solidFill>
                <a:srgbClr val="000000"/>
              </a:solidFill>
            </a:endParaRPr>
          </a:p>
          <a:p>
            <a:pPr marL="285750" indent="-285750"/>
            <a:r>
              <a:rPr lang="en-US" sz="1200" i="1"/>
              <a:t>Authorization cheat sheet</a:t>
            </a:r>
            <a:r>
              <a:rPr lang="en-US" sz="1200"/>
              <a:t>. Authorization - OWASP Cheat Sheet Series. (2025). </a:t>
            </a:r>
            <a:r>
              <a:rPr lang="en-US" sz="1200" dirty="0">
                <a:solidFill>
                  <a:srgbClr val="000000"/>
                </a:solidFill>
                <a:hlinkClick r:id="rId6"/>
              </a:rPr>
              <a:t>https://cheatsheetseries.owasp.org/cheatsheets/Authorization_Cheat_Sheet.html</a:t>
            </a:r>
            <a:r>
              <a:rPr lang="en-US" sz="1200" dirty="0"/>
              <a:t> </a:t>
            </a:r>
            <a:endParaRPr lang="en-US" sz="1200">
              <a:solidFill>
                <a:srgbClr val="000000"/>
              </a:solidFill>
            </a:endParaRPr>
          </a:p>
          <a:p>
            <a:pPr marL="285750" indent="-285750"/>
            <a:r>
              <a:rPr lang="en-US" sz="1200" i="1"/>
              <a:t>Cryptographic storage cheat sheet</a:t>
            </a:r>
            <a:r>
              <a:rPr lang="en-US" sz="1200"/>
              <a:t>. Cryptographic Storage - OWASP Cheat Sheet Series. (2025). </a:t>
            </a:r>
            <a:r>
              <a:rPr lang="en-US" sz="1200" dirty="0">
                <a:solidFill>
                  <a:srgbClr val="000000"/>
                </a:solidFill>
                <a:hlinkClick r:id="rId7"/>
              </a:rPr>
              <a:t>https://cheatsheetseries.owasp.org/cheatsheets/Cryptographic_Storage_Cheat_Sheet.html?utm_source=chatgpt.com</a:t>
            </a:r>
            <a:r>
              <a:rPr lang="en-US" sz="1200" dirty="0"/>
              <a:t> </a:t>
            </a:r>
            <a:endParaRPr lang="en-US" sz="1200">
              <a:solidFill>
                <a:srgbClr val="000000"/>
              </a:solidFill>
            </a:endParaRPr>
          </a:p>
          <a:p>
            <a:pPr marL="285750" indent="-285750"/>
            <a:r>
              <a:rPr lang="en-US" sz="1200"/>
              <a:t>Jevtic, G. (2025, June 6). </a:t>
            </a:r>
            <a:r>
              <a:rPr lang="en-US" sz="1200" i="1"/>
              <a:t>What is Intel SGX and what are the benefits?: </a:t>
            </a:r>
            <a:r>
              <a:rPr lang="en-US" sz="1200" i="1" err="1"/>
              <a:t>Phoenixnap</a:t>
            </a:r>
            <a:r>
              <a:rPr lang="en-US" sz="1200" i="1"/>
              <a:t> KB</a:t>
            </a:r>
            <a:r>
              <a:rPr lang="en-US" sz="1200"/>
              <a:t>. Knowledge Base by </a:t>
            </a:r>
            <a:r>
              <a:rPr lang="en-US" sz="1200" err="1"/>
              <a:t>phoenixNAP</a:t>
            </a:r>
            <a:r>
              <a:rPr lang="en-US" sz="1200"/>
              <a:t>. </a:t>
            </a:r>
            <a:r>
              <a:rPr lang="en-US" sz="1200" dirty="0">
                <a:solidFill>
                  <a:srgbClr val="000000"/>
                </a:solidFill>
                <a:hlinkClick r:id="rId8"/>
              </a:rPr>
              <a:t>https://phoenixnap.com/kb/intel-sgx?utm_source=chatgpt.com</a:t>
            </a:r>
            <a:r>
              <a:rPr lang="en-US" sz="1200" dirty="0"/>
              <a:t> </a:t>
            </a:r>
            <a:endParaRPr lang="en-US" sz="1200">
              <a:solidFill>
                <a:srgbClr val="000000"/>
              </a:solidFill>
            </a:endParaRPr>
          </a:p>
          <a:p>
            <a:pPr marL="285750" indent="-285750"/>
            <a:r>
              <a:rPr lang="en-US" sz="1200" i="1"/>
              <a:t>Key management cheat sheet</a:t>
            </a:r>
            <a:r>
              <a:rPr lang="en-US" sz="1200"/>
              <a:t>. Key Management - OWASP Cheat Sheet Series. (2025). </a:t>
            </a:r>
            <a:r>
              <a:rPr lang="en-US" sz="1200" dirty="0">
                <a:solidFill>
                  <a:srgbClr val="000000"/>
                </a:solidFill>
                <a:hlinkClick r:id="rId9"/>
              </a:rPr>
              <a:t>https://cheatsheetseries.owasp.org/cheatsheets/Key_Management_Cheat_Sheet.html?utm_source=chatgpt.com</a:t>
            </a:r>
            <a:r>
              <a:rPr lang="en-US" sz="1200" dirty="0"/>
              <a:t> </a:t>
            </a:r>
            <a:endParaRPr lang="en-US" sz="1200">
              <a:solidFill>
                <a:srgbClr val="000000"/>
              </a:solidFill>
            </a:endParaRPr>
          </a:p>
          <a:p>
            <a:pPr marL="285750" indent="-285750"/>
            <a:r>
              <a:rPr lang="en-US" sz="1200" i="1"/>
              <a:t>Multifactor authentication cheat sheet</a:t>
            </a:r>
            <a:r>
              <a:rPr lang="en-US" sz="1200"/>
              <a:t>. Multifactor Authentication - OWASP Cheat Sheet Series. (2025). </a:t>
            </a:r>
            <a:r>
              <a:rPr lang="en-US" sz="1200" dirty="0">
                <a:solidFill>
                  <a:srgbClr val="000000"/>
                </a:solidFill>
                <a:hlinkClick r:id="rId10"/>
              </a:rPr>
              <a:t>https://cheatsheetseries.owasp.org/cheatsheets/Multifactor_Authentication_Cheat_Sheet.html</a:t>
            </a:r>
            <a:r>
              <a:rPr lang="en-US" sz="1200" dirty="0"/>
              <a:t> </a:t>
            </a:r>
            <a:endParaRPr lang="en-US" sz="1200">
              <a:solidFill>
                <a:srgbClr val="000000"/>
              </a:solidFill>
            </a:endParaRPr>
          </a:p>
          <a:p>
            <a:pPr marL="285750" indent="-285750"/>
            <a:r>
              <a:rPr lang="en-US" sz="1200" i="1"/>
              <a:t>Transport Layer Security Cheat sheet</a:t>
            </a:r>
            <a:r>
              <a:rPr lang="en-US" sz="1200"/>
              <a:t>. Transport Layer Security - OWASP Cheat Sheet Series. (2025). </a:t>
            </a:r>
            <a:r>
              <a:rPr lang="en-US" sz="1200" dirty="0">
                <a:solidFill>
                  <a:srgbClr val="000000"/>
                </a:solidFill>
                <a:hlinkClick r:id="rId11"/>
              </a:rPr>
              <a:t>https://cheatsheetseries.owasp.org/cheatsheets/Transport_Layer_Security_Cheat_Sheet.html</a:t>
            </a:r>
            <a:r>
              <a:rPr lang="en-US" sz="1200" dirty="0"/>
              <a:t> </a:t>
            </a:r>
            <a:endParaRPr lang="en-US" sz="1200">
              <a:solidFill>
                <a:srgbClr val="000000"/>
              </a:solidFill>
            </a:endParaRPr>
          </a:p>
          <a:p>
            <a:pPr marL="0" indent="0">
              <a:spcBef>
                <a:spcPts val="0"/>
              </a:spcBef>
              <a:buSzPts val="2200"/>
              <a:buNone/>
            </a:pPr>
            <a:r>
              <a:rPr sz="1800" dirty="0"/>
              <a:t>
</a:t>
            </a:r>
            <a:endParaRPr/>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11348" y="2050787"/>
            <a:ext cx="5155720" cy="4167898"/>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sz="1800" dirty="0"/>
              <a:t>This security policy was developed to standardize secure coding practices at Green Pace and enforce the principles of defense-in-depth. 
By layering protective measures across the development </a:t>
            </a:r>
            <a:r>
              <a:rPr lang="en-US" sz="1800" dirty="0"/>
              <a:t>process from</a:t>
            </a:r>
            <a:r>
              <a:rPr sz="1800" dirty="0"/>
              <a:t> design to </a:t>
            </a:r>
            <a:r>
              <a:rPr lang="en-US" sz="1800" dirty="0"/>
              <a:t>deployment we</a:t>
            </a:r>
            <a:r>
              <a:rPr sz="1800" dirty="0"/>
              <a:t> reduce the risk of vulnerabilities being exploited. 
The policy integrates secure C/C++ coding standards, </a:t>
            </a:r>
            <a:r>
              <a:rPr lang="en-US" sz="1800" dirty="0"/>
              <a:t>encryption,</a:t>
            </a:r>
            <a:r>
              <a:rPr sz="1800" dirty="0"/>
              <a:t> automation, and testing strategies to maintain high security throughout the SDLC.</a:t>
            </a:r>
            <a:endParaRPr sz="16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4">
            <a:alphaModFix/>
          </a:blip>
          <a:srcRect/>
          <a:stretch/>
        </p:blipFill>
        <p:spPr>
          <a:xfrm>
            <a:off x="5619172" y="2580618"/>
            <a:ext cx="5461219" cy="3164593"/>
          </a:xfrm>
          <a:prstGeom prst="rect">
            <a:avLst/>
          </a:prstGeom>
          <a:noFill/>
          <a:ln>
            <a:noFill/>
          </a:ln>
        </p:spPr>
      </p:pic>
      <p:pic>
        <p:nvPicPr>
          <p:cNvPr id="154" name="Google Shape;154;p3"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926492" y="2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7489983" y="1303935"/>
            <a:ext cx="4488243" cy="4545278"/>
          </a:xfrm>
          <a:prstGeom prst="rect">
            <a:avLst/>
          </a:prstGeom>
          <a:noFill/>
          <a:ln>
            <a:noFill/>
          </a:ln>
        </p:spPr>
        <p:txBody>
          <a:bodyPr spcFirstLastPara="1" wrap="square" lIns="91425" tIns="45700" rIns="91425" bIns="45700" anchor="t" anchorCtr="0">
            <a:noAutofit/>
          </a:bodyPr>
          <a:lstStyle/>
          <a:p>
            <a:pPr marL="0" indent="0">
              <a:buNone/>
            </a:pPr>
            <a:r>
              <a:rPr lang="en-US" sz="1200" b="1" dirty="0"/>
              <a:t>Priority:</a:t>
            </a:r>
            <a:endParaRPr lang="en-US" sz="1200" dirty="0"/>
          </a:p>
          <a:p>
            <a:pPr marL="285750" indent="-285750"/>
            <a:r>
              <a:rPr lang="en-US" sz="1200" b="1" dirty="0"/>
              <a:t>STD-001-CPP</a:t>
            </a:r>
            <a:r>
              <a:rPr lang="en-US" sz="1200" dirty="0"/>
              <a:t>: </a:t>
            </a:r>
            <a:r>
              <a:rPr lang="en-US" sz="1200" dirty="0">
                <a:ea typeface="Calibri"/>
                <a:cs typeface="Calibri"/>
              </a:rPr>
              <a:t>Obey the one-definition rule</a:t>
            </a:r>
          </a:p>
          <a:p>
            <a:pPr marL="285750" indent="-285750"/>
            <a:r>
              <a:rPr lang="en-US" sz="1200" b="1" dirty="0"/>
              <a:t>STD-008-CPP</a:t>
            </a:r>
            <a:r>
              <a:rPr lang="en-US" sz="1200" dirty="0"/>
              <a:t>: Use of deprecated functions may lead to serious but rare vulnerabilities.</a:t>
            </a:r>
          </a:p>
          <a:p>
            <a:pPr marL="0" indent="0">
              <a:buNone/>
            </a:pPr>
            <a:r>
              <a:rPr lang="en-US" sz="1200" b="1" dirty="0"/>
              <a:t>Likely:</a:t>
            </a:r>
            <a:endParaRPr lang="en-US" sz="1200" dirty="0"/>
          </a:p>
          <a:p>
            <a:pPr marL="285750" indent="-285750"/>
            <a:r>
              <a:rPr lang="en-US" sz="1200" b="1" dirty="0"/>
              <a:t>STD-003-CPP</a:t>
            </a:r>
            <a:r>
              <a:rPr lang="en-US" sz="1200" dirty="0"/>
              <a:t>: Unclosed files on crash can corrupt data.</a:t>
            </a:r>
          </a:p>
          <a:p>
            <a:pPr marL="285750" indent="-285750"/>
            <a:r>
              <a:rPr lang="en-US" sz="1200" b="1" dirty="0"/>
              <a:t>STD-004-JAV</a:t>
            </a:r>
            <a:r>
              <a:rPr lang="en-US" sz="1200" dirty="0"/>
              <a:t>: Missing input validation can expose injection risks.</a:t>
            </a:r>
          </a:p>
          <a:p>
            <a:pPr marL="285750" indent="-285750"/>
            <a:r>
              <a:rPr lang="en-US" sz="1200" b="1" dirty="0"/>
              <a:t>STD-005-CPP</a:t>
            </a:r>
            <a:r>
              <a:rPr lang="en-US" sz="1200" dirty="0"/>
              <a:t>: Ignoring stream errors may allow processing of corrupt data.</a:t>
            </a:r>
          </a:p>
          <a:p>
            <a:pPr marL="285750" indent="-285750"/>
            <a:r>
              <a:rPr lang="en-US" sz="1200" b="1" dirty="0"/>
              <a:t>STD-004-CPP</a:t>
            </a:r>
            <a:r>
              <a:rPr lang="en-US" sz="1200" dirty="0"/>
              <a:t>: Mis ordered member initialization may cause undefined behavior.</a:t>
            </a:r>
          </a:p>
          <a:p>
            <a:pPr marL="285750" indent="-285750"/>
            <a:r>
              <a:rPr lang="en-US" sz="1200" b="1" dirty="0"/>
              <a:t>STD-002-CPP</a:t>
            </a:r>
            <a:r>
              <a:rPr lang="en-US" sz="1200" dirty="0"/>
              <a:t>: Do not read uninitialized memory</a:t>
            </a:r>
          </a:p>
          <a:p>
            <a:pPr marL="0" indent="0">
              <a:buNone/>
            </a:pPr>
            <a:r>
              <a:rPr lang="en-US" sz="1200" b="1" dirty="0"/>
              <a:t>Low Priority:</a:t>
            </a:r>
            <a:endParaRPr lang="en-US" sz="1200" dirty="0"/>
          </a:p>
          <a:p>
            <a:pPr marL="285750" indent="-285750"/>
            <a:r>
              <a:rPr lang="en-US" sz="1200" b="1" dirty="0"/>
              <a:t>STD-007-CPP</a:t>
            </a:r>
            <a:r>
              <a:rPr lang="en-US" sz="1200" dirty="0"/>
              <a:t>: Ignored return values can hide bugs but have limited scope of damage.</a:t>
            </a:r>
          </a:p>
          <a:p>
            <a:pPr marL="0" indent="0">
              <a:buNone/>
            </a:pPr>
            <a:r>
              <a:rPr lang="en-US" sz="1200" b="1" dirty="0"/>
              <a:t>Unlikely:</a:t>
            </a:r>
            <a:endParaRPr lang="en-US" sz="1200" dirty="0"/>
          </a:p>
          <a:p>
            <a:pPr marL="285750" indent="-285750"/>
            <a:r>
              <a:rPr lang="en-US" sz="1200" b="1" dirty="0"/>
              <a:t>STD-006-CLG</a:t>
            </a:r>
            <a:r>
              <a:rPr lang="en-US" sz="1200" dirty="0"/>
              <a:t>: Hardcoded credentials pose a major risk, but are less likely if managed.</a:t>
            </a:r>
          </a:p>
          <a:p>
            <a:pPr marL="285750" indent="-285750"/>
            <a:r>
              <a:rPr lang="en-US" sz="1200" b="1" dirty="0"/>
              <a:t>STD-009-CPP</a:t>
            </a:r>
            <a:r>
              <a:rPr lang="en-US" sz="1200" dirty="0"/>
              <a:t>, </a:t>
            </a:r>
            <a:r>
              <a:rPr lang="en-US" sz="1200" b="1" dirty="0"/>
              <a:t>STD-010-CPP</a:t>
            </a:r>
            <a:r>
              <a:rPr lang="en-US" sz="1200" dirty="0"/>
              <a:t>: Issues affect performance/readability more than security.</a:t>
            </a:r>
          </a:p>
          <a:p>
            <a:pPr marL="0" indent="0">
              <a:buNone/>
            </a:pPr>
            <a:endParaRPr lang="en-US" sz="1200" i="1" dirty="0"/>
          </a:p>
          <a:p>
            <a:pPr marL="228600" lvl="0" indent="0" algn="l">
              <a:lnSpc>
                <a:spcPct val="107915"/>
              </a:lnSpc>
              <a:spcBef>
                <a:spcPts val="0"/>
              </a:spcBef>
              <a:spcAft>
                <a:spcPts val="0"/>
              </a:spcAft>
              <a:buSzPts val="1800"/>
              <a:buNone/>
            </a:pPr>
            <a:endParaRPr sz="1200" dirty="0"/>
          </a:p>
        </p:txBody>
      </p:sp>
      <p:graphicFrame>
        <p:nvGraphicFramePr>
          <p:cNvPr id="161" name="Google Shape;161;p4" descr="Alt text required"/>
          <p:cNvGraphicFramePr/>
          <p:nvPr>
            <p:extLst>
              <p:ext uri="{D42A27DB-BD31-4B8C-83A1-F6EECF244321}">
                <p14:modId xmlns:p14="http://schemas.microsoft.com/office/powerpoint/2010/main" val="4097190528"/>
              </p:ext>
            </p:extLst>
          </p:nvPr>
        </p:nvGraphicFramePr>
        <p:xfrm>
          <a:off x="690113" y="1710906"/>
          <a:ext cx="6289578" cy="4993773"/>
        </p:xfrm>
        <a:graphic>
          <a:graphicData uri="http://schemas.openxmlformats.org/drawingml/2006/table">
            <a:tbl>
              <a:tblPr firstRow="1" firstCol="1">
                <a:noFill/>
                <a:tableStyleId>{802198C4-3087-4945-87E3-76CBB3509B7E}</a:tableStyleId>
              </a:tblPr>
              <a:tblGrid>
                <a:gridCol w="3235348">
                  <a:extLst>
                    <a:ext uri="{9D8B030D-6E8A-4147-A177-3AD203B41FA5}">
                      <a16:colId xmlns:a16="http://schemas.microsoft.com/office/drawing/2014/main" val="20000"/>
                    </a:ext>
                  </a:extLst>
                </a:gridCol>
                <a:gridCol w="3054230">
                  <a:extLst>
                    <a:ext uri="{9D8B030D-6E8A-4147-A177-3AD203B41FA5}">
                      <a16:colId xmlns:a16="http://schemas.microsoft.com/office/drawing/2014/main" val="20001"/>
                    </a:ext>
                  </a:extLst>
                </a:gridCol>
              </a:tblGrid>
              <a:tr h="2665770">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Likely</a:t>
                      </a:r>
                      <a:endParaRPr sz="2800" u="none" strike="noStrike" cap="none"/>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STD-003-CPP</a:t>
                      </a:r>
                    </a:p>
                    <a:p>
                      <a:pPr marL="0" marR="0" lvl="0" indent="0" algn="ctr">
                        <a:lnSpc>
                          <a:spcPct val="100000"/>
                        </a:lnSpc>
                        <a:spcBef>
                          <a:spcPts val="0"/>
                        </a:spcBef>
                        <a:spcAft>
                          <a:spcPts val="0"/>
                        </a:spcAft>
                        <a:buSzPts val="3600"/>
                        <a:buFont typeface="Arial"/>
                        <a:buNone/>
                      </a:pPr>
                      <a:r>
                        <a:rPr lang="en-US" sz="2800" u="none" strike="noStrike" cap="none" dirty="0">
                          <a:solidFill>
                            <a:srgbClr val="FFD966"/>
                          </a:solidFill>
                        </a:rPr>
                        <a:t>STD-004-JAV</a:t>
                      </a:r>
                    </a:p>
                    <a:p>
                      <a:pPr marL="0" marR="0" lvl="0" indent="0" algn="ctr">
                        <a:lnSpc>
                          <a:spcPct val="100000"/>
                        </a:lnSpc>
                        <a:spcBef>
                          <a:spcPts val="0"/>
                        </a:spcBef>
                        <a:spcAft>
                          <a:spcPts val="0"/>
                        </a:spcAft>
                        <a:buSzPts val="3600"/>
                        <a:buFont typeface="Arial"/>
                        <a:buNone/>
                      </a:pPr>
                      <a:r>
                        <a:rPr lang="en-US" sz="2800" u="none" strike="noStrike" cap="none" dirty="0">
                          <a:solidFill>
                            <a:srgbClr val="FFD966"/>
                          </a:solidFill>
                        </a:rPr>
                        <a:t>STD-005-CPP</a:t>
                      </a:r>
                    </a:p>
                    <a:p>
                      <a:pPr marL="0" marR="0" lvl="0" indent="0" algn="ctr">
                        <a:lnSpc>
                          <a:spcPct val="100000"/>
                        </a:lnSpc>
                        <a:spcBef>
                          <a:spcPts val="0"/>
                        </a:spcBef>
                        <a:spcAft>
                          <a:spcPts val="0"/>
                        </a:spcAft>
                        <a:buNone/>
                      </a:pPr>
                      <a:r>
                        <a:rPr lang="en-US" sz="2800" b="0" i="0" u="none" strike="noStrike" cap="none" noProof="0" dirty="0">
                          <a:solidFill>
                            <a:srgbClr val="FFD966"/>
                          </a:solidFill>
                          <a:latin typeface="Arial"/>
                        </a:rPr>
                        <a:t>STD-004-CPP</a:t>
                      </a:r>
                      <a:endParaRPr lang="en-US" sz="2800"/>
                    </a:p>
                    <a:p>
                      <a:pPr marL="0" marR="0" lvl="0" indent="0" algn="ctr">
                        <a:lnSpc>
                          <a:spcPct val="100000"/>
                        </a:lnSpc>
                        <a:spcBef>
                          <a:spcPts val="0"/>
                        </a:spcBef>
                        <a:spcAft>
                          <a:spcPts val="0"/>
                        </a:spcAft>
                        <a:buNone/>
                      </a:pPr>
                      <a:r>
                        <a:rPr lang="en-US" sz="2800" b="0" i="0" u="none" strike="noStrike" cap="none" noProof="0" dirty="0">
                          <a:solidFill>
                            <a:srgbClr val="FFD966"/>
                          </a:solidFill>
                          <a:latin typeface="Arial"/>
                        </a:rPr>
                        <a:t>STD-002-CPP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SzPts val="3600"/>
                        <a:buFont typeface="Arial"/>
                        <a:buNone/>
                      </a:pPr>
                      <a:r>
                        <a:rPr lang="en-US" sz="2800" u="none" strike="noStrike" cap="none" dirty="0">
                          <a:solidFill>
                            <a:srgbClr val="FFD966"/>
                          </a:solidFill>
                        </a:rPr>
                        <a:t>Priority</a:t>
                      </a:r>
                      <a:endParaRPr lang="en-US" sz="2800" u="none" strike="noStrike" cap="none"/>
                    </a:p>
                    <a:p>
                      <a:pPr lvl="0" algn="ctr">
                        <a:lnSpc>
                          <a:spcPct val="100000"/>
                        </a:lnSpc>
                        <a:spcBef>
                          <a:spcPts val="0"/>
                        </a:spcBef>
                        <a:spcAft>
                          <a:spcPts val="0"/>
                        </a:spcAft>
                        <a:buNone/>
                      </a:pPr>
                      <a:r>
                        <a:rPr lang="en-US" sz="2800" b="0" i="0" u="none" strike="noStrike" cap="none" noProof="0" dirty="0">
                          <a:solidFill>
                            <a:srgbClr val="FFD966"/>
                          </a:solidFill>
                          <a:latin typeface="Arial"/>
                        </a:rPr>
                        <a:t>STD-001-CPP</a:t>
                      </a:r>
                      <a:endParaRPr lang="en-US" sz="2800" b="0" i="0" u="none" strike="noStrike" cap="none" noProof="0">
                        <a:solidFill>
                          <a:srgbClr val="000000"/>
                        </a:solidFill>
                        <a:latin typeface="Arial"/>
                      </a:endParaRPr>
                    </a:p>
                    <a:p>
                      <a:pPr marL="0" marR="0" lvl="0" indent="0" algn="ctr">
                        <a:lnSpc>
                          <a:spcPct val="100000"/>
                        </a:lnSpc>
                        <a:spcBef>
                          <a:spcPts val="0"/>
                        </a:spcBef>
                        <a:spcAft>
                          <a:spcPts val="0"/>
                        </a:spcAft>
                        <a:buNone/>
                      </a:pPr>
                      <a:r>
                        <a:rPr lang="en-US" sz="2800" b="0" i="0" u="none" strike="noStrike" cap="none" noProof="0" dirty="0">
                          <a:solidFill>
                            <a:srgbClr val="FFD966"/>
                          </a:solidFill>
                          <a:latin typeface="Arial"/>
                        </a:rPr>
                        <a:t>STD-008-CPP</a:t>
                      </a:r>
                      <a:endParaRPr lang="en-US" sz="2800"/>
                    </a:p>
                  </a:txBody>
                  <a:tcPr marL="91425" marR="91425" marT="91425" marB="91425">
                    <a:lnL w="28575" cap="flat" cmpd="sng" algn="ctr">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lgn="ctr">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250603">
                <a:tc>
                  <a:txBody>
                    <a:bodyPr/>
                    <a:lstStyle/>
                    <a:p>
                      <a:pPr algn="ctr">
                        <a:buNone/>
                      </a:pPr>
                      <a:r>
                        <a:rPr lang="en-US" sz="2800" u="none" strike="noStrike" cap="none" dirty="0">
                          <a:solidFill>
                            <a:srgbClr val="FFD966"/>
                          </a:solidFill>
                        </a:rPr>
                        <a:t>Low Priority</a:t>
                      </a:r>
                    </a:p>
                    <a:p>
                      <a:pPr lvl="0" algn="ctr">
                        <a:buNone/>
                      </a:pPr>
                      <a:r>
                        <a:rPr lang="en-US" sz="2800" u="none" strike="noStrike" cap="none" dirty="0">
                          <a:solidFill>
                            <a:srgbClr val="FFD966"/>
                          </a:solidFil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SzPts val="3600"/>
                        <a:buFont typeface="Arial"/>
                        <a:buNone/>
                      </a:pPr>
                      <a:r>
                        <a:rPr lang="en-US" sz="2800" u="none" strike="noStrike" cap="none" dirty="0">
                          <a:solidFill>
                            <a:srgbClr val="FFD966"/>
                          </a:solidFill>
                        </a:rPr>
                        <a:t>Unlikely</a:t>
                      </a:r>
                    </a:p>
                    <a:p>
                      <a:pPr marL="0" marR="0" lvl="0" indent="0" algn="ctr" rtl="0">
                        <a:lnSpc>
                          <a:spcPct val="100000"/>
                        </a:lnSpc>
                        <a:spcBef>
                          <a:spcPts val="0"/>
                        </a:spcBef>
                        <a:spcAft>
                          <a:spcPts val="0"/>
                        </a:spcAft>
                        <a:buSzPts val="3600"/>
                        <a:buFont typeface="Arial"/>
                        <a:buNone/>
                      </a:pPr>
                      <a:r>
                        <a:rPr lang="en-US" sz="2800" u="none" strike="noStrike" cap="none" dirty="0">
                          <a:solidFill>
                            <a:srgbClr val="FFD966"/>
                          </a:solidFill>
                        </a:rPr>
                        <a:t>STD-006-CLG</a:t>
                      </a:r>
                    </a:p>
                    <a:p>
                      <a:pPr marL="0" marR="0" lvl="0" indent="0" algn="ctr">
                        <a:lnSpc>
                          <a:spcPct val="100000"/>
                        </a:lnSpc>
                        <a:spcBef>
                          <a:spcPts val="0"/>
                        </a:spcBef>
                        <a:spcAft>
                          <a:spcPts val="0"/>
                        </a:spcAft>
                        <a:buSzPts val="3600"/>
                        <a:buFont typeface="Arial"/>
                        <a:buNone/>
                      </a:pPr>
                      <a:r>
                        <a:rPr lang="en-US" sz="2800" u="none" strike="noStrike" cap="none" dirty="0">
                          <a:solidFill>
                            <a:srgbClr val="FFD966"/>
                          </a:solidFill>
                        </a:rPr>
                        <a:t>STD-009-CPP</a:t>
                      </a:r>
                    </a:p>
                    <a:p>
                      <a:pPr marL="0" marR="0" lvl="0" indent="0" algn="ctr">
                        <a:lnSpc>
                          <a:spcPct val="100000"/>
                        </a:lnSpc>
                        <a:spcBef>
                          <a:spcPts val="0"/>
                        </a:spcBef>
                        <a:spcAft>
                          <a:spcPts val="0"/>
                        </a:spcAft>
                        <a:buSzPts val="3600"/>
                        <a:buFont typeface="Arial"/>
                        <a:buNone/>
                      </a:pPr>
                      <a:r>
                        <a:rPr lang="en-US" sz="2800" u="none" strike="noStrike" cap="none" dirty="0">
                          <a:solidFill>
                            <a:srgbClr val="FFD966"/>
                          </a:solidFill>
                        </a:rPr>
                        <a:t>STD-010-CPP</a:t>
                      </a:r>
                    </a:p>
                  </a:txBody>
                  <a:tcPr marL="91425" marR="91425" marT="91425" marB="91425">
                    <a:lnL w="28575" cap="flat" cmpd="sng" algn="ctr">
                      <a:solidFill>
                        <a:srgbClr val="9E9E9E"/>
                      </a:solidFill>
                      <a:prstDash val="solid"/>
                      <a:round/>
                      <a:headEnd type="none" w="sm" len="sm"/>
                      <a:tailEnd type="none" w="sm" len="sm"/>
                    </a:lnL>
                    <a:lnR w="28575">
                      <a:solidFill>
                        <a:srgbClr val="9E9E9E"/>
                      </a:solidFill>
                    </a:lnR>
                    <a:lnT w="28575" cap="flat" cmpd="sng" algn="ctr">
                      <a:solidFill>
                        <a:srgbClr val="9E9E9E"/>
                      </a:solidFill>
                      <a:prstDash val="solid"/>
                      <a:round/>
                      <a:headEnd type="none" w="sm" len="sm"/>
                      <a:tailEnd type="none" w="sm" len="sm"/>
                    </a:lnT>
                    <a:lnB w="28575">
                      <a:solidFill>
                        <a:srgbClr val="9E9E9E"/>
                      </a:solidFill>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369470" y="19802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340744" y="1418183"/>
            <a:ext cx="5428890" cy="3750955"/>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200"/>
            </a:pPr>
            <a:r>
              <a:rPr lang="en-US" sz="1800" dirty="0"/>
              <a:t>1. Validate Input Data -</a:t>
            </a:r>
          </a:p>
          <a:p>
            <a:pPr marL="0" indent="0">
              <a:spcBef>
                <a:spcPts val="0"/>
              </a:spcBef>
              <a:buSzPts val="2200"/>
              <a:buNone/>
            </a:pPr>
            <a:r>
              <a:rPr lang="en-US" sz="1800" dirty="0"/>
              <a:t>- Standards: STD-004-JAV, STD-003-CPP</a:t>
            </a:r>
          </a:p>
          <a:p>
            <a:pPr marL="0" indent="0">
              <a:spcBef>
                <a:spcPts val="0"/>
              </a:spcBef>
              <a:buSzPts val="2200"/>
              <a:buNone/>
            </a:pPr>
            <a:r>
              <a:rPr lang="en-US" sz="1800" dirty="0"/>
              <a:t>
2. Heed Compiler Warnings </a:t>
            </a:r>
          </a:p>
          <a:p>
            <a:pPr marL="0" indent="0">
              <a:spcBef>
                <a:spcPts val="0"/>
              </a:spcBef>
              <a:buSzPts val="2200"/>
              <a:buNone/>
            </a:pPr>
            <a:r>
              <a:rPr lang="en-US" sz="1800" dirty="0"/>
              <a:t>- Standards: STD-003-CPP, STD-005-CPP, STD-006-CLG
</a:t>
            </a:r>
          </a:p>
          <a:p>
            <a:pPr marL="0" indent="0">
              <a:spcBef>
                <a:spcPts val="0"/>
              </a:spcBef>
              <a:buSzPts val="2200"/>
              <a:buNone/>
            </a:pPr>
            <a:r>
              <a:rPr lang="en-US" sz="1800" dirty="0"/>
              <a:t>3. Architect for Security </a:t>
            </a:r>
          </a:p>
          <a:p>
            <a:pPr marL="0" indent="0">
              <a:spcBef>
                <a:spcPts val="0"/>
              </a:spcBef>
              <a:buSzPts val="2200"/>
              <a:buNone/>
            </a:pPr>
            <a:r>
              <a:rPr lang="en-US" sz="1800" dirty="0"/>
              <a:t>- Standards: STD-001-CPP
</a:t>
            </a:r>
          </a:p>
          <a:p>
            <a:pPr marL="0" indent="0">
              <a:spcBef>
                <a:spcPts val="0"/>
              </a:spcBef>
              <a:buSzPts val="2200"/>
              <a:buNone/>
            </a:pPr>
            <a:r>
              <a:rPr lang="en-US" sz="1800" dirty="0"/>
              <a:t>4. Keep It Simple </a:t>
            </a:r>
          </a:p>
          <a:p>
            <a:pPr marL="0" indent="0">
              <a:spcBef>
                <a:spcPts val="0"/>
              </a:spcBef>
              <a:buSzPts val="2200"/>
              <a:buNone/>
            </a:pPr>
            <a:r>
              <a:rPr lang="en-US" sz="1800" dirty="0"/>
              <a:t>- Standards: All standards emphasize clarity and simplicity.
</a:t>
            </a:r>
          </a:p>
          <a:p>
            <a:pPr marL="0" indent="0">
              <a:spcBef>
                <a:spcPts val="0"/>
              </a:spcBef>
              <a:buSzPts val="2200"/>
              <a:buNone/>
            </a:pPr>
            <a:r>
              <a:rPr lang="en-US" sz="1800" dirty="0"/>
              <a:t>5. Default Deny </a:t>
            </a:r>
          </a:p>
          <a:p>
            <a:pPr marL="0" indent="0">
              <a:spcBef>
                <a:spcPts val="0"/>
              </a:spcBef>
              <a:buSzPts val="2200"/>
              <a:buNone/>
            </a:pPr>
            <a:r>
              <a:rPr lang="en-US" sz="1800" dirty="0"/>
              <a:t>- Applied in authentication policies</a:t>
            </a:r>
            <a:r>
              <a:rPr lang="en-US" sz="1600" dirty="0"/>
              <a:t>
</a:t>
            </a:r>
          </a:p>
        </p:txBody>
      </p:sp>
      <p:pic>
        <p:nvPicPr>
          <p:cNvPr id="169" name="Google Shape;169;p5"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6" name="TextBox 5">
            <a:extLst>
              <a:ext uri="{FF2B5EF4-FFF2-40B4-BE49-F238E27FC236}">
                <a16:creationId xmlns:a16="http://schemas.microsoft.com/office/drawing/2014/main" id="{45F126E0-9875-AF42-C7E8-AEC2E297E58C}"/>
              </a:ext>
            </a:extLst>
          </p:cNvPr>
          <p:cNvSpPr txBox="1"/>
          <p:nvPr/>
        </p:nvSpPr>
        <p:spPr>
          <a:xfrm>
            <a:off x="6090249" y="1489690"/>
            <a:ext cx="5187350" cy="3401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750"/>
              </a:lnSpc>
            </a:pPr>
            <a:r>
              <a:rPr lang="en-US" sz="1800" dirty="0">
                <a:solidFill>
                  <a:srgbClr val="FFFFFF"/>
                </a:solidFill>
                <a:latin typeface="Century Gothic"/>
                <a:cs typeface="Segoe UI"/>
              </a:rPr>
              <a:t>6. Principle of Least Privilege </a:t>
            </a:r>
            <a:r>
              <a:rPr lang="en-US" sz="1800" dirty="0">
                <a:latin typeface="Century Gothic"/>
                <a:cs typeface="Segoe UI"/>
              </a:rPr>
              <a:t>​</a:t>
            </a:r>
          </a:p>
          <a:p>
            <a:pPr>
              <a:lnSpc>
                <a:spcPts val="750"/>
              </a:lnSpc>
            </a:pPr>
            <a:endParaRPr lang="en-US" sz="1800" dirty="0">
              <a:latin typeface="Century Gothic"/>
              <a:cs typeface="Segoe UI"/>
            </a:endParaRPr>
          </a:p>
          <a:p>
            <a:pPr>
              <a:lnSpc>
                <a:spcPts val="750"/>
              </a:lnSpc>
            </a:pPr>
            <a:r>
              <a:rPr lang="en-US" sz="1800" dirty="0">
                <a:solidFill>
                  <a:srgbClr val="FFFFFF"/>
                </a:solidFill>
                <a:latin typeface="Century Gothic"/>
                <a:cs typeface="Segoe UI"/>
              </a:rPr>
              <a:t>- STD-004-JAV (SQL permission handling)</a:t>
            </a:r>
            <a:r>
              <a:rPr lang="en-US" sz="1800" dirty="0">
                <a:latin typeface="Century Gothic"/>
                <a:cs typeface="Segoe UI"/>
              </a:rPr>
              <a:t>​</a:t>
            </a:r>
          </a:p>
          <a:p>
            <a:pPr>
              <a:lnSpc>
                <a:spcPts val="750"/>
              </a:lnSpc>
            </a:pPr>
            <a:br>
              <a:rPr lang="en-US" sz="1600" dirty="0">
                <a:latin typeface="Century Gothic"/>
                <a:cs typeface="Segoe UI"/>
              </a:rPr>
            </a:br>
            <a:endParaRPr lang="en-US" sz="1800" dirty="0">
              <a:latin typeface="Century Gothic"/>
              <a:cs typeface="Segoe UI"/>
            </a:endParaRPr>
          </a:p>
          <a:p>
            <a:pPr>
              <a:lnSpc>
                <a:spcPts val="750"/>
              </a:lnSpc>
            </a:pPr>
            <a:endParaRPr lang="en-US" sz="1800" dirty="0">
              <a:solidFill>
                <a:srgbClr val="FFFFFF"/>
              </a:solidFill>
              <a:latin typeface="Century Gothic"/>
              <a:cs typeface="Segoe UI"/>
            </a:endParaRPr>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7. Sanitize Outputs </a:t>
            </a:r>
            <a:r>
              <a:rPr lang="en-US" sz="1800" dirty="0">
                <a:latin typeface="Century Gothic"/>
                <a:cs typeface="Segoe UI"/>
              </a:rPr>
              <a:t>​</a:t>
            </a:r>
            <a:endParaRPr lang="en-US" sz="1800"/>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 STD-004-JAV</a:t>
            </a:r>
            <a:r>
              <a:rPr lang="en-US" sz="1800" dirty="0">
                <a:latin typeface="Century Gothic"/>
                <a:cs typeface="Segoe UI"/>
              </a:rPr>
              <a:t>​</a:t>
            </a:r>
          </a:p>
          <a:p>
            <a:pPr>
              <a:lnSpc>
                <a:spcPts val="750"/>
              </a:lnSpc>
            </a:pPr>
            <a:endParaRPr lang="en-US" sz="1800" dirty="0">
              <a:latin typeface="Century Gothic"/>
              <a:cs typeface="Segoe UI"/>
            </a:endParaRPr>
          </a:p>
          <a:p>
            <a:pPr>
              <a:lnSpc>
                <a:spcPts val="750"/>
              </a:lnSpc>
            </a:pPr>
            <a:br>
              <a:rPr lang="en-US" sz="1600" dirty="0">
                <a:latin typeface="Century Gothic"/>
                <a:cs typeface="Segoe UI"/>
              </a:rPr>
            </a:br>
            <a:endParaRPr lang="en-US" sz="1800" dirty="0">
              <a:latin typeface="Century Gothic"/>
              <a:cs typeface="Segoe UI"/>
            </a:endParaRPr>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8. Defense in Depth</a:t>
            </a:r>
            <a:endParaRPr lang="en-US" dirty="0"/>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 - Layered enforcement via coding, testing, </a:t>
            </a:r>
            <a:endParaRPr lang="en-US" dirty="0"/>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and Encryption</a:t>
            </a:r>
          </a:p>
          <a:p>
            <a:pPr>
              <a:lnSpc>
                <a:spcPts val="750"/>
              </a:lnSpc>
            </a:pPr>
            <a:endParaRPr lang="en-US" sz="1800" dirty="0">
              <a:solidFill>
                <a:srgbClr val="FFFFFF"/>
              </a:solidFill>
              <a:latin typeface="Century Gothic"/>
              <a:cs typeface="Segoe UI"/>
            </a:endParaRPr>
          </a:p>
          <a:p>
            <a:pPr>
              <a:lnSpc>
                <a:spcPts val="750"/>
              </a:lnSpc>
            </a:pPr>
            <a:endParaRPr lang="en-US" sz="1800" dirty="0">
              <a:solidFill>
                <a:srgbClr val="FFFFFF"/>
              </a:solidFill>
              <a:latin typeface="Century Gothic"/>
              <a:cs typeface="Segoe UI"/>
            </a:endParaRPr>
          </a:p>
          <a:p>
            <a:pPr>
              <a:lnSpc>
                <a:spcPts val="750"/>
              </a:lnSpc>
            </a:pPr>
            <a:endParaRPr lang="en-US" sz="1800" dirty="0">
              <a:latin typeface="Century Gothic"/>
              <a:cs typeface="Segoe UI"/>
            </a:endParaRPr>
          </a:p>
          <a:p>
            <a:pPr>
              <a:lnSpc>
                <a:spcPts val="750"/>
              </a:lnSpc>
            </a:pPr>
            <a:r>
              <a:rPr lang="en-US" sz="1800" dirty="0">
                <a:latin typeface="Century Gothic"/>
                <a:cs typeface="Segoe UI"/>
              </a:rPr>
              <a:t>​</a:t>
            </a:r>
            <a:br>
              <a:rPr lang="en-US" sz="1800" dirty="0">
                <a:latin typeface="Century Gothic"/>
                <a:cs typeface="Segoe UI"/>
              </a:rPr>
            </a:br>
            <a:r>
              <a:rPr lang="en-US" sz="1800" dirty="0">
                <a:solidFill>
                  <a:srgbClr val="FFFFFF"/>
                </a:solidFill>
                <a:latin typeface="Century Gothic"/>
                <a:cs typeface="Segoe UI"/>
              </a:rPr>
              <a:t>9. Quality Assurance </a:t>
            </a:r>
            <a:endParaRPr lang="en-US" sz="1800"/>
          </a:p>
          <a:p>
            <a:pPr>
              <a:lnSpc>
                <a:spcPts val="750"/>
              </a:lnSpc>
            </a:pPr>
            <a:r>
              <a:rPr lang="en-US" sz="1800" dirty="0">
                <a:latin typeface="Century Gothic"/>
                <a:cs typeface="Segoe UI"/>
              </a:rPr>
              <a:t>​</a:t>
            </a:r>
            <a:endParaRPr lang="en-US" sz="1800"/>
          </a:p>
          <a:p>
            <a:pPr>
              <a:lnSpc>
                <a:spcPts val="750"/>
              </a:lnSpc>
            </a:pPr>
            <a:r>
              <a:rPr lang="en-US" sz="1800" dirty="0">
                <a:solidFill>
                  <a:srgbClr val="FFFFFF"/>
                </a:solidFill>
                <a:latin typeface="Century Gothic"/>
                <a:cs typeface="Segoe UI"/>
              </a:rPr>
              <a:t>- STD-007-CPP (exception handling)</a:t>
            </a:r>
            <a:r>
              <a:rPr lang="en-US" sz="1800" dirty="0">
                <a:latin typeface="Century Gothic"/>
                <a:cs typeface="Segoe UI"/>
              </a:rPr>
              <a:t>​</a:t>
            </a:r>
          </a:p>
          <a:p>
            <a:pPr>
              <a:lnSpc>
                <a:spcPts val="750"/>
              </a:lnSpc>
            </a:pPr>
            <a:br>
              <a:rPr lang="en-US" sz="1600" dirty="0">
                <a:latin typeface="Century Gothic"/>
                <a:cs typeface="Segoe UI"/>
              </a:rPr>
            </a:br>
            <a:endParaRPr lang="en-US" sz="1800" dirty="0">
              <a:latin typeface="Century Gothic"/>
              <a:cs typeface="Segoe UI"/>
            </a:endParaRPr>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10. Secure Coding Standard </a:t>
            </a:r>
            <a:r>
              <a:rPr lang="en-US" sz="1800" dirty="0">
                <a:latin typeface="Century Gothic"/>
                <a:cs typeface="Segoe UI"/>
              </a:rPr>
              <a:t>​</a:t>
            </a:r>
            <a:endParaRPr lang="en-US" sz="1800"/>
          </a:p>
          <a:p>
            <a:pPr>
              <a:lnSpc>
                <a:spcPts val="750"/>
              </a:lnSpc>
            </a:pPr>
            <a:endParaRPr lang="en-US" sz="1800" dirty="0">
              <a:solidFill>
                <a:srgbClr val="FFFFFF"/>
              </a:solidFill>
              <a:latin typeface="Century Gothic"/>
              <a:cs typeface="Segoe UI"/>
            </a:endParaRPr>
          </a:p>
          <a:p>
            <a:pPr>
              <a:lnSpc>
                <a:spcPts val="750"/>
              </a:lnSpc>
            </a:pPr>
            <a:r>
              <a:rPr lang="en-US" sz="1800" dirty="0">
                <a:solidFill>
                  <a:srgbClr val="FFFFFF"/>
                </a:solidFill>
                <a:latin typeface="Century Gothic"/>
                <a:cs typeface="Segoe UI"/>
              </a:rPr>
              <a:t>- All 10 coding standards enforce this.</a:t>
            </a:r>
            <a:r>
              <a:rPr lang="en-US" sz="1800" dirty="0">
                <a:latin typeface="Century Gothic"/>
                <a:cs typeface="Segoe UI"/>
              </a:rPr>
              <a:t>​</a:t>
            </a:r>
            <a:endParaRPr lang="en-US" sz="180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3427562" y="2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
        <p:nvSpPr>
          <p:cNvPr id="3" name="Google Shape;175;p6">
            <a:extLst>
              <a:ext uri="{FF2B5EF4-FFF2-40B4-BE49-F238E27FC236}">
                <a16:creationId xmlns:a16="http://schemas.microsoft.com/office/drawing/2014/main" id="{B8495835-1812-DFC1-F1D6-85A5FB239EAF}"/>
              </a:ext>
            </a:extLst>
          </p:cNvPr>
          <p:cNvSpPr txBox="1">
            <a:spLocks/>
          </p:cNvSpPr>
          <p:nvPr/>
        </p:nvSpPr>
        <p:spPr>
          <a:xfrm>
            <a:off x="7001719" y="1797163"/>
            <a:ext cx="464723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114300" indent="0">
              <a:buNone/>
            </a:pPr>
            <a:r>
              <a:rPr lang="en-US" sz="1900" dirty="0"/>
              <a:t>Ranking is based on:</a:t>
            </a:r>
            <a:endParaRPr lang="en-US" dirty="0"/>
          </a:p>
          <a:p>
            <a:pPr marL="114300" indent="0">
              <a:buNone/>
            </a:pPr>
            <a:br>
              <a:rPr lang="en-US" sz="1900" dirty="0"/>
            </a:br>
            <a:r>
              <a:rPr lang="en-US" sz="1900" dirty="0"/>
              <a:t>-Severity of Impact</a:t>
            </a:r>
            <a:endParaRPr lang="en-US" dirty="0"/>
          </a:p>
          <a:p>
            <a:pPr marL="114300" indent="0">
              <a:buNone/>
            </a:pPr>
            <a:r>
              <a:rPr lang="en-US" sz="1900" dirty="0"/>
              <a:t>-likelihood of </a:t>
            </a:r>
            <a:r>
              <a:rPr lang="en-US" sz="1900" dirty="0" err="1"/>
              <a:t>occurance</a:t>
            </a:r>
            <a:endParaRPr lang="en-US" sz="1900" dirty="0"/>
          </a:p>
          <a:p>
            <a:pPr marL="114300" indent="0">
              <a:buNone/>
            </a:pPr>
            <a:r>
              <a:rPr lang="en-US" sz="1900" dirty="0"/>
              <a:t>-Remediation cost</a:t>
            </a:r>
          </a:p>
        </p:txBody>
      </p:sp>
      <p:graphicFrame>
        <p:nvGraphicFramePr>
          <p:cNvPr id="5" name="Table 4">
            <a:extLst>
              <a:ext uri="{FF2B5EF4-FFF2-40B4-BE49-F238E27FC236}">
                <a16:creationId xmlns:a16="http://schemas.microsoft.com/office/drawing/2014/main" id="{C2D12BFC-A9AE-D9E3-4485-C6D2C61002D0}"/>
              </a:ext>
            </a:extLst>
          </p:cNvPr>
          <p:cNvGraphicFramePr>
            <a:graphicFrameLocks noGrp="1"/>
          </p:cNvGraphicFramePr>
          <p:nvPr>
            <p:extLst>
              <p:ext uri="{D42A27DB-BD31-4B8C-83A1-F6EECF244321}">
                <p14:modId xmlns:p14="http://schemas.microsoft.com/office/powerpoint/2010/main" val="870595784"/>
              </p:ext>
            </p:extLst>
          </p:nvPr>
        </p:nvGraphicFramePr>
        <p:xfrm>
          <a:off x="115018" y="86264"/>
          <a:ext cx="6609307" cy="6593840"/>
        </p:xfrm>
        <a:graphic>
          <a:graphicData uri="http://schemas.openxmlformats.org/drawingml/2006/table">
            <a:tbl>
              <a:tblPr bandRow="1">
                <a:tableStyleId>{802198C4-3087-4945-87E3-76CBB3509B7E}</a:tableStyleId>
              </a:tblPr>
              <a:tblGrid>
                <a:gridCol w="1270738">
                  <a:extLst>
                    <a:ext uri="{9D8B030D-6E8A-4147-A177-3AD203B41FA5}">
                      <a16:colId xmlns:a16="http://schemas.microsoft.com/office/drawing/2014/main" val="1317878370"/>
                    </a:ext>
                  </a:extLst>
                </a:gridCol>
                <a:gridCol w="847771">
                  <a:extLst>
                    <a:ext uri="{9D8B030D-6E8A-4147-A177-3AD203B41FA5}">
                      <a16:colId xmlns:a16="http://schemas.microsoft.com/office/drawing/2014/main" val="3607140617"/>
                    </a:ext>
                  </a:extLst>
                </a:gridCol>
                <a:gridCol w="1037412">
                  <a:extLst>
                    <a:ext uri="{9D8B030D-6E8A-4147-A177-3AD203B41FA5}">
                      <a16:colId xmlns:a16="http://schemas.microsoft.com/office/drawing/2014/main" val="3746310893"/>
                    </a:ext>
                  </a:extLst>
                </a:gridCol>
                <a:gridCol w="1807105">
                  <a:extLst>
                    <a:ext uri="{9D8B030D-6E8A-4147-A177-3AD203B41FA5}">
                      <a16:colId xmlns:a16="http://schemas.microsoft.com/office/drawing/2014/main" val="4204825936"/>
                    </a:ext>
                  </a:extLst>
                </a:gridCol>
                <a:gridCol w="1111164">
                  <a:extLst>
                    <a:ext uri="{9D8B030D-6E8A-4147-A177-3AD203B41FA5}">
                      <a16:colId xmlns:a16="http://schemas.microsoft.com/office/drawing/2014/main" val="708763473"/>
                    </a:ext>
                  </a:extLst>
                </a:gridCol>
                <a:gridCol w="535117">
                  <a:extLst>
                    <a:ext uri="{9D8B030D-6E8A-4147-A177-3AD203B41FA5}">
                      <a16:colId xmlns:a16="http://schemas.microsoft.com/office/drawing/2014/main" val="3458781611"/>
                    </a:ext>
                  </a:extLst>
                </a:gridCol>
              </a:tblGrid>
              <a:tr h="530612">
                <a:tc>
                  <a:txBody>
                    <a:bodyPr/>
                    <a:lstStyle/>
                    <a:p>
                      <a:pPr algn="ctr" rtl="0" fontAlgn="base">
                        <a:lnSpc>
                          <a:spcPts val="2025"/>
                        </a:lnSpc>
                        <a:buNone/>
                      </a:pPr>
                      <a:r>
                        <a:rPr lang="en-US" sz="2000" b="0" i="0" u="none" strike="noStrike" dirty="0">
                          <a:solidFill>
                            <a:srgbClr val="FFFFFF"/>
                          </a:solidFill>
                          <a:effectLst/>
                          <a:latin typeface="Century Gothic"/>
                        </a:rPr>
                        <a:t>Rule</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Severity</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Likelihood</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Remediation Cost</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Priority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Level</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291059111"/>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STD-005-CPP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Likely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 (18)</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1</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48805801"/>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STD-003-CPP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Likely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 (18)</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1</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566772934"/>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STD-004-CPP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Probable</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 (12)</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1</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119825682"/>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STD-002-CPP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Probable</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 (12)</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1</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3490971"/>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STD-009-CPP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Probable</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a:solidFill>
                            <a:srgbClr val="FFFFFF"/>
                          </a:solidFill>
                          <a:effectLst/>
                          <a:latin typeface="Century Gothic" panose="020B0502020202020204" pitchFamily="34" charset="0"/>
                        </a:rPr>
                        <a:t>Medium (6)</a:t>
                      </a:r>
                      <a:endParaRPr lang="en-US" b="0" i="0">
                        <a:solidFill>
                          <a:srgbClr val="000000"/>
                        </a:solidFill>
                        <a:effectLst/>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2</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42866682"/>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STD-010-CPP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Probable</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 (6)</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2</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2193590"/>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STD-007-CPP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Probable</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 (4)</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3</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971060794"/>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STD-001-CPP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Unlikely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 (3)</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3</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701479538"/>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STD-008-CPP</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Unlikely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Medium</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 (4)</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3</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837851760"/>
                  </a:ext>
                </a:extLst>
              </a:tr>
              <a:tr h="530612">
                <a:tc>
                  <a:txBody>
                    <a:bodyPr/>
                    <a:lstStyle/>
                    <a:p>
                      <a:pPr algn="ctr" rtl="0" fontAlgn="base">
                        <a:lnSpc>
                          <a:spcPts val="2025"/>
                        </a:lnSpc>
                        <a:buNone/>
                      </a:pPr>
                      <a:r>
                        <a:rPr lang="en-US" sz="2000" b="0" i="0" u="none" strike="noStrike" dirty="0">
                          <a:solidFill>
                            <a:srgbClr val="FFFFFF"/>
                          </a:solidFill>
                          <a:effectLst/>
                          <a:latin typeface="Century Gothic"/>
                        </a:rPr>
                        <a:t>STD-006-CLG</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Unlikely</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High</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Low (1)</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algn="ctr" rtl="0" fontAlgn="base">
                        <a:lnSpc>
                          <a:spcPts val="2025"/>
                        </a:lnSpc>
                        <a:buNone/>
                      </a:pPr>
                      <a:r>
                        <a:rPr lang="en-US" sz="2000" b="0" i="0" u="none" strike="noStrike" dirty="0">
                          <a:solidFill>
                            <a:srgbClr val="FFFFFF"/>
                          </a:solidFill>
                          <a:effectLst/>
                          <a:latin typeface="Century Gothic"/>
                        </a:rPr>
                        <a:t>3</a:t>
                      </a:r>
                      <a:endParaRPr lang="en-US" b="0" i="0" dirty="0">
                        <a:solidFill>
                          <a:srgbClr val="000000"/>
                        </a:solidFill>
                        <a:effectLst/>
                        <a:latin typeface="Century Gothic"/>
                      </a:endParaRPr>
                    </a:p>
                  </a:txBody>
                  <a:tcPr marL="38186" marR="38186">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999948525"/>
                  </a:ext>
                </a:extLst>
              </a:tr>
            </a:tbl>
          </a:graphicData>
        </a:graphic>
      </p:graphicFrame>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indent="-228600">
              <a:spcBef>
                <a:spcPts val="0"/>
              </a:spcBef>
              <a:buSzPts val="2000"/>
            </a:pPr>
            <a:r>
              <a:rPr sz="1800" dirty="0"/>
              <a:t>Encryption at Rest:
Encrypts stored data</a:t>
            </a:r>
            <a:endParaRPr lang="en-US" sz="1600" dirty="0"/>
          </a:p>
          <a:p>
            <a:pPr marL="685800" lvl="1" indent="-228600">
              <a:spcBef>
                <a:spcPts val="0"/>
              </a:spcBef>
              <a:buSzPts val="2000"/>
              <a:buFont typeface="Courier New"/>
              <a:buChar char="o"/>
            </a:pPr>
            <a:r>
              <a:rPr lang="en-US" sz="1600" dirty="0"/>
              <a:t>All sensitive data, such as customer PII, credentials, and financial records will be encrypted at rest using </a:t>
            </a:r>
            <a:r>
              <a:rPr lang="en-US" sz="1600" b="1" dirty="0"/>
              <a:t>AES-256, a ubiquitous </a:t>
            </a:r>
            <a:r>
              <a:rPr lang="en-US" sz="1600" dirty="0"/>
              <a:t>encryption algorithm, with the </a:t>
            </a:r>
            <a:r>
              <a:rPr lang="en-US" sz="1600" err="1"/>
              <a:t>encyption</a:t>
            </a:r>
            <a:r>
              <a:rPr lang="en-US" sz="1600" dirty="0"/>
              <a:t> keys managed by a Key management system (KMS) like AWS KMS, (Key management cheat sheet, 2025</a:t>
            </a:r>
            <a:r>
              <a:rPr lang="en-US" sz="1600" i="1" dirty="0"/>
              <a:t>)</a:t>
            </a:r>
          </a:p>
          <a:p>
            <a:pPr marL="228600" indent="-228600">
              <a:spcBef>
                <a:spcPts val="0"/>
              </a:spcBef>
              <a:buSzPts val="2000"/>
            </a:pPr>
            <a:endParaRPr lang="en-US" sz="1600" dirty="0"/>
          </a:p>
          <a:p>
            <a:pPr marL="228600" indent="-228600">
              <a:spcBef>
                <a:spcPts val="0"/>
              </a:spcBef>
              <a:buSzPts val="2000"/>
            </a:pPr>
            <a:r>
              <a:rPr sz="1800" dirty="0"/>
              <a:t>Encryption in Transit</a:t>
            </a:r>
            <a:r>
              <a:rPr lang="en-US" sz="1800" dirty="0"/>
              <a:t>:</a:t>
            </a:r>
          </a:p>
          <a:p>
            <a:pPr marL="0" indent="0">
              <a:spcBef>
                <a:spcPts val="0"/>
              </a:spcBef>
              <a:buSzPts val="2000"/>
              <a:buNone/>
            </a:pPr>
            <a:r>
              <a:rPr lang="en-US" sz="1800" dirty="0"/>
              <a:t>    Applies to data being transmitted</a:t>
            </a:r>
          </a:p>
          <a:p>
            <a:pPr marL="685800" lvl="1" indent="-285750">
              <a:spcBef>
                <a:spcPts val="0"/>
              </a:spcBef>
              <a:buSzPts val="2000"/>
              <a:buFont typeface="Courier New"/>
              <a:buChar char="o"/>
            </a:pPr>
            <a:r>
              <a:rPr lang="en-US" sz="1600" dirty="0"/>
              <a:t>All internal and external communications must use TLS 1.2+ with HSTS enforced and </a:t>
            </a:r>
            <a:r>
              <a:rPr lang="en-US" sz="1600" b="1" dirty="0"/>
              <a:t>no fallback to insecure protocols</a:t>
            </a:r>
            <a:r>
              <a:rPr lang="en-US" sz="1600" dirty="0"/>
              <a:t>. Certificates must be from a trusted CA and rotated every 90 days.</a:t>
            </a:r>
            <a:r>
              <a:rPr sz="1600" dirty="0"/>
              <a:t>
</a:t>
            </a:r>
            <a:endParaRPr lang="en-US" sz="1600" dirty="0"/>
          </a:p>
          <a:p>
            <a:pPr marL="285750" indent="-285750">
              <a:spcBef>
                <a:spcPts val="0"/>
              </a:spcBef>
              <a:buSzPts val="2000"/>
            </a:pPr>
            <a:endParaRPr lang="en-US" sz="1600" dirty="0"/>
          </a:p>
          <a:p>
            <a:pPr marL="285750" indent="-285750">
              <a:spcBef>
                <a:spcPts val="0"/>
              </a:spcBef>
              <a:buSzPts val="2000"/>
            </a:pPr>
            <a:r>
              <a:rPr sz="1800" dirty="0"/>
              <a:t>Encryption in Use:
Secures data actively being accessed or modified</a:t>
            </a:r>
          </a:p>
          <a:p>
            <a:pPr marL="742950" lvl="1" indent="-285750">
              <a:spcBef>
                <a:spcPts val="0"/>
              </a:spcBef>
              <a:buSzPts val="2000"/>
              <a:buFont typeface="Courier New"/>
              <a:buChar char="o"/>
            </a:pPr>
            <a:r>
              <a:rPr lang="en-US" sz="1600" dirty="0"/>
              <a:t>All sensitive data must be protected while in memory. Data should be processed within a Trusted Execution Environment (e.g., Intel SGX), whenever feasible (Jevtic, 2025). Memory must be cleared securely after use, and systems must have memory encryption and encrypted swap enabled to reduce the risk of exposure.</a:t>
            </a:r>
          </a:p>
        </p:txBody>
      </p:sp>
      <p:pic>
        <p:nvPicPr>
          <p:cNvPr id="183" name="Google Shape;183;p7"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400"/>
            </a:pPr>
            <a:r>
              <a:rPr sz="1800" dirty="0"/>
              <a:t>Authentication:
Verifies identity using credentials like passwords, biometrics, and certificates.</a:t>
            </a:r>
            <a:endParaRPr lang="en-US"/>
          </a:p>
          <a:p>
            <a:pPr marL="685800" lvl="1" indent="-285750">
              <a:spcBef>
                <a:spcPts val="0"/>
              </a:spcBef>
              <a:buSzPts val="2400"/>
            </a:pPr>
            <a:r>
              <a:rPr lang="en-US" sz="1600" dirty="0"/>
              <a:t>All users must authenticate using MFA (Multi-Factor Authentication), which includes a password and at least one secondary factor, (Multifactor authentication cheat sheet, 2025</a:t>
            </a:r>
            <a:r>
              <a:rPr lang="en-US" sz="1600" i="1" dirty="0"/>
              <a:t>)</a:t>
            </a:r>
            <a:r>
              <a:rPr lang="en-US" sz="1600" dirty="0"/>
              <a:t>. Certificates must be issued through a centralized PKI and rotated annually, (Authentication cheat sheet, 2025)</a:t>
            </a:r>
            <a:endParaRPr lang="en-US" sz="1600" dirty="0">
              <a:solidFill>
                <a:srgbClr val="000000"/>
              </a:solidFill>
            </a:endParaRPr>
          </a:p>
          <a:p>
            <a:pPr marL="0" indent="0">
              <a:spcBef>
                <a:spcPts val="0"/>
              </a:spcBef>
              <a:buSzPts val="2400"/>
              <a:buNone/>
            </a:pPr>
            <a:endParaRPr lang="en-US" sz="1800" dirty="0">
              <a:solidFill>
                <a:srgbClr val="FFFFFF"/>
              </a:solidFill>
            </a:endParaRPr>
          </a:p>
          <a:p>
            <a:pPr marL="228600" indent="-228600">
              <a:spcBef>
                <a:spcPts val="0"/>
              </a:spcBef>
              <a:buSzPts val="2400"/>
            </a:pPr>
            <a:r>
              <a:rPr sz="1800" dirty="0"/>
              <a:t>Authorization:
Grants appropriate access levels based on user roles and tasks.</a:t>
            </a:r>
            <a:endParaRPr lang="en-US" dirty="0"/>
          </a:p>
          <a:p>
            <a:pPr marL="685800" lvl="1" indent="-285750">
              <a:spcBef>
                <a:spcPts val="0"/>
              </a:spcBef>
              <a:buSzPts val="2400"/>
            </a:pPr>
            <a:r>
              <a:rPr lang="en-US" sz="1600" dirty="0"/>
              <a:t>Access must follow the principle of least privilege. Roles are assigned through RBAC (Role-Based Access Control) based on the user’s job function. Permission changes must be logged and reviewed quarterly, (Authorization cheat sheet, 2025).</a:t>
            </a:r>
            <a:endParaRPr lang="en-US" dirty="0"/>
          </a:p>
          <a:p>
            <a:pPr marL="228600" indent="-228600">
              <a:spcBef>
                <a:spcPts val="0"/>
              </a:spcBef>
              <a:buSzPts val="2400"/>
            </a:pPr>
            <a:endParaRPr lang="en-US" sz="1800" dirty="0"/>
          </a:p>
          <a:p>
            <a:pPr marL="228600" indent="-228600">
              <a:spcBef>
                <a:spcPts val="0"/>
              </a:spcBef>
              <a:buSzPts val="2400"/>
            </a:pPr>
            <a:r>
              <a:rPr lang="en-US" sz="1600" dirty="0"/>
              <a:t>Accounting:</a:t>
            </a:r>
            <a:br>
              <a:rPr lang="en-US" sz="1600" dirty="0"/>
            </a:br>
            <a:r>
              <a:rPr lang="en-US" sz="1600" dirty="0"/>
              <a:t>Tracks user activity (logins, file access, modifications) to support auditing and investigation.</a:t>
            </a:r>
            <a:endParaRPr lang="en-US" sz="1600" dirty="0">
              <a:solidFill>
                <a:srgbClr val="000000"/>
              </a:solidFill>
            </a:endParaRPr>
          </a:p>
          <a:p>
            <a:pPr marL="685800" lvl="1" indent="-285750">
              <a:spcBef>
                <a:spcPts val="0"/>
              </a:spcBef>
              <a:buSzPts val="2400"/>
            </a:pPr>
            <a:r>
              <a:rPr lang="en-US" sz="1400" dirty="0"/>
              <a:t>All user activity must be logged, including logins, file access, privilege escalation, and data modification. Logs must be stored in a centralized SIEM and retained for a minimum of 90 days. Any anomalies must trigger automated alerts.</a:t>
            </a:r>
          </a:p>
          <a:p>
            <a:pPr marL="0" indent="0">
              <a:spcBef>
                <a:spcPts val="0"/>
              </a:spcBef>
              <a:buSzPts val="2400"/>
              <a:buNone/>
            </a:pPr>
            <a:endParaRPr lang="en-US" sz="1800" dirty="0"/>
          </a:p>
          <a:p>
            <a:pPr marL="685800" lvl="1" indent="-285750">
              <a:spcBef>
                <a:spcPts val="0"/>
              </a:spcBef>
              <a:buSzPts val="2400"/>
            </a:pPr>
            <a:endParaRPr lang="en-US" sz="1600" dirty="0"/>
          </a:p>
        </p:txBody>
      </p:sp>
      <p:pic>
        <p:nvPicPr>
          <p:cNvPr id="190" name="Google Shape;190;p8"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1800" dirty="0"/>
              <a:t>Unit Test</a:t>
            </a:r>
            <a:r>
              <a:rPr sz="1800" dirty="0"/>
              <a:t>: </a:t>
            </a:r>
            <a:r>
              <a:rPr lang="en-US" sz="1800" dirty="0"/>
              <a:t>test that verifies and validates individual components or functions of a program to ensure they behave as expected under various conditions.</a:t>
            </a:r>
            <a:endParaRPr lang="en-US" dirty="0"/>
          </a:p>
          <a:p>
            <a:pPr marL="0" indent="0">
              <a:buNone/>
            </a:pPr>
            <a:r>
              <a:rPr sz="1800" dirty="0"/>
              <a:t>
Test Framework: C++ unit test using </a:t>
            </a:r>
            <a:r>
              <a:rPr sz="1800" dirty="0" err="1"/>
              <a:t>GoogleTest</a:t>
            </a:r>
            <a:r>
              <a:rPr sz="1800" dirty="0"/>
              <a:t>
Additional Steps: Integrate with CI/CD to run automatically on each commit
</a:t>
            </a:r>
            <a:endParaRPr/>
          </a:p>
        </p:txBody>
      </p:sp>
      <p:pic>
        <p:nvPicPr>
          <p:cNvPr id="197" name="Google Shape;197;g9504e29505_0_0"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AB6B-7871-DCC4-EA4B-49B3537F1381}"/>
              </a:ext>
            </a:extLst>
          </p:cNvPr>
          <p:cNvSpPr>
            <a:spLocks noGrp="1"/>
          </p:cNvSpPr>
          <p:nvPr>
            <p:ph type="title"/>
          </p:nvPr>
        </p:nvSpPr>
        <p:spPr/>
        <p:txBody>
          <a:bodyPr/>
          <a:lstStyle/>
          <a:p>
            <a:r>
              <a:rPr lang="en-US" dirty="0"/>
              <a:t>Unit Test: Perform range checks on all element access</a:t>
            </a:r>
          </a:p>
        </p:txBody>
      </p:sp>
      <p:sp>
        <p:nvSpPr>
          <p:cNvPr id="3" name="Text Placeholder 2">
            <a:extLst>
              <a:ext uri="{FF2B5EF4-FFF2-40B4-BE49-F238E27FC236}">
                <a16:creationId xmlns:a16="http://schemas.microsoft.com/office/drawing/2014/main" id="{900CE78B-E34E-1010-CB8C-52245CF22B70}"/>
              </a:ext>
            </a:extLst>
          </p:cNvPr>
          <p:cNvSpPr>
            <a:spLocks noGrp="1"/>
          </p:cNvSpPr>
          <p:nvPr>
            <p:ph type="body" idx="1"/>
          </p:nvPr>
        </p:nvSpPr>
        <p:spPr>
          <a:xfrm>
            <a:off x="685800" y="2194560"/>
            <a:ext cx="3666699" cy="4024125"/>
          </a:xfrm>
        </p:spPr>
        <p:txBody>
          <a:bodyPr/>
          <a:lstStyle/>
          <a:p>
            <a:r>
              <a:rPr lang="en-US" dirty="0"/>
              <a:t>Positive test confirms safe access within bounds of the vector</a:t>
            </a:r>
          </a:p>
          <a:p>
            <a:r>
              <a:rPr lang="en-US" dirty="0"/>
              <a:t>Negative test confirms that accessing out of bounds will throw an exception</a:t>
            </a:r>
          </a:p>
          <a:p>
            <a:pPr marL="114300" indent="0">
              <a:buNone/>
            </a:pPr>
            <a:endParaRPr lang="en-US"/>
          </a:p>
        </p:txBody>
      </p:sp>
      <p:pic>
        <p:nvPicPr>
          <p:cNvPr id="4" name="Picture 3" descr="A computer screen shot of a code&#10;&#10;AI-generated content may be incorrect.">
            <a:extLst>
              <a:ext uri="{FF2B5EF4-FFF2-40B4-BE49-F238E27FC236}">
                <a16:creationId xmlns:a16="http://schemas.microsoft.com/office/drawing/2014/main" id="{22BFCBA8-4E9C-A670-1AAB-D01886CC0F1C}"/>
              </a:ext>
            </a:extLst>
          </p:cNvPr>
          <p:cNvPicPr>
            <a:picLocks noChangeAspect="1"/>
          </p:cNvPicPr>
          <p:nvPr/>
        </p:nvPicPr>
        <p:blipFill>
          <a:blip r:embed="rId3"/>
          <a:stretch>
            <a:fillRect/>
          </a:stretch>
        </p:blipFill>
        <p:spPr>
          <a:xfrm>
            <a:off x="4730015" y="2199778"/>
            <a:ext cx="6962775" cy="3800475"/>
          </a:xfrm>
          <a:prstGeom prst="rect">
            <a:avLst/>
          </a:prstGeom>
        </p:spPr>
      </p:pic>
    </p:spTree>
    <p:extLst>
      <p:ext uri="{BB962C8B-B14F-4D97-AF65-F5344CB8AC3E}">
        <p14:creationId xmlns:p14="http://schemas.microsoft.com/office/powerpoint/2010/main" val="23428403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TotalTime>
  <Words>352</Words>
  <Application>Microsoft Office PowerPoint</Application>
  <PresentationFormat>Widescreen</PresentationFormat>
  <Paragraphs>39</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 Perform range checks on all element access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Ankita Koli</cp:lastModifiedBy>
  <cp:revision>497</cp:revision>
  <dcterms:created xsi:type="dcterms:W3CDTF">2020-08-19T17:59:24Z</dcterms:created>
  <dcterms:modified xsi:type="dcterms:W3CDTF">2025-06-22T15:34:01Z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